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58" r:id="rId4"/>
    <p:sldId id="259" r:id="rId5"/>
    <p:sldId id="260" r:id="rId6"/>
    <p:sldId id="261" r:id="rId7"/>
    <p:sldId id="262" r:id="rId8"/>
    <p:sldId id="263" r:id="rId9"/>
    <p:sldId id="265" r:id="rId10"/>
    <p:sldId id="270"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57" autoAdjust="0"/>
  </p:normalViewPr>
  <p:slideViewPr>
    <p:cSldViewPr>
      <p:cViewPr>
        <p:scale>
          <a:sx n="103" d="100"/>
          <a:sy n="103" d="100"/>
        </p:scale>
        <p:origin x="-18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Sheet1!$B$1</c:f>
              <c:strCache>
                <c:ptCount val="1"/>
                <c:pt idx="0">
                  <c:v>Readers</c:v>
                </c:pt>
              </c:strCache>
            </c:strRef>
          </c:tx>
          <c:marker>
            <c:symbol val="none"/>
          </c:marker>
          <c:cat>
            <c:numRef>
              <c:f>Sheet1!$A$2:$A$8</c:f>
              <c:numCache>
                <c:formatCode>General</c:formatCode>
                <c:ptCount val="7"/>
              </c:numCache>
            </c:numRef>
          </c:cat>
          <c:val>
            <c:numRef>
              <c:f>Sheet1!$B$2:$B$8</c:f>
              <c:numCache>
                <c:formatCode>General</c:formatCode>
                <c:ptCount val="7"/>
                <c:pt idx="0">
                  <c:v>0.5</c:v>
                </c:pt>
                <c:pt idx="1">
                  <c:v>1</c:v>
                </c:pt>
                <c:pt idx="2">
                  <c:v>1.5</c:v>
                </c:pt>
                <c:pt idx="3">
                  <c:v>2</c:v>
                </c:pt>
                <c:pt idx="4">
                  <c:v>2.5</c:v>
                </c:pt>
                <c:pt idx="5">
                  <c:v>3</c:v>
                </c:pt>
                <c:pt idx="6">
                  <c:v>3.5</c:v>
                </c:pt>
              </c:numCache>
            </c:numRef>
          </c:val>
          <c:smooth val="0"/>
        </c:ser>
        <c:ser>
          <c:idx val="1"/>
          <c:order val="1"/>
          <c:tx>
            <c:strRef>
              <c:f>Sheet1!$C$1</c:f>
              <c:strCache>
                <c:ptCount val="1"/>
                <c:pt idx="0">
                  <c:v>Publications</c:v>
                </c:pt>
              </c:strCache>
            </c:strRef>
          </c:tx>
          <c:marker>
            <c:symbol val="none"/>
          </c:marker>
          <c:cat>
            <c:numRef>
              <c:f>Sheet1!$A$2:$A$8</c:f>
              <c:numCache>
                <c:formatCode>General</c:formatCode>
                <c:ptCount val="7"/>
              </c:numCache>
            </c:numRef>
          </c:cat>
          <c:val>
            <c:numRef>
              <c:f>Sheet1!$C$2:$C$8</c:f>
              <c:numCache>
                <c:formatCode>General</c:formatCode>
                <c:ptCount val="7"/>
                <c:pt idx="0">
                  <c:v>1.5</c:v>
                </c:pt>
                <c:pt idx="1">
                  <c:v>1.5</c:v>
                </c:pt>
                <c:pt idx="2">
                  <c:v>1.5</c:v>
                </c:pt>
                <c:pt idx="3">
                  <c:v>1.5</c:v>
                </c:pt>
                <c:pt idx="4">
                  <c:v>1.5</c:v>
                </c:pt>
                <c:pt idx="5">
                  <c:v>1.5</c:v>
                </c:pt>
                <c:pt idx="6">
                  <c:v>1.5</c:v>
                </c:pt>
              </c:numCache>
            </c:numRef>
          </c:val>
          <c:smooth val="0"/>
        </c:ser>
        <c:dLbls>
          <c:showLegendKey val="0"/>
          <c:showVal val="0"/>
          <c:showCatName val="0"/>
          <c:showSerName val="0"/>
          <c:showPercent val="0"/>
          <c:showBubbleSize val="0"/>
        </c:dLbls>
        <c:marker val="1"/>
        <c:smooth val="0"/>
        <c:axId val="80843904"/>
        <c:axId val="86528000"/>
      </c:lineChart>
      <c:catAx>
        <c:axId val="80843904"/>
        <c:scaling>
          <c:orientation val="minMax"/>
        </c:scaling>
        <c:delete val="0"/>
        <c:axPos val="b"/>
        <c:numFmt formatCode="General" sourceLinked="1"/>
        <c:majorTickMark val="out"/>
        <c:minorTickMark val="none"/>
        <c:tickLblPos val="nextTo"/>
        <c:crossAx val="86528000"/>
        <c:crosses val="autoZero"/>
        <c:auto val="1"/>
        <c:lblAlgn val="ctr"/>
        <c:lblOffset val="100"/>
        <c:noMultiLvlLbl val="0"/>
      </c:catAx>
      <c:valAx>
        <c:axId val="86528000"/>
        <c:scaling>
          <c:orientation val="minMax"/>
        </c:scaling>
        <c:delete val="0"/>
        <c:axPos val="l"/>
        <c:majorGridlines/>
        <c:numFmt formatCode="General" sourceLinked="1"/>
        <c:majorTickMark val="out"/>
        <c:minorTickMark val="none"/>
        <c:tickLblPos val="nextTo"/>
        <c:crossAx val="808439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121293-72FB-4CA0-AE9F-9BA6601F969B}" type="datetimeFigureOut">
              <a:rPr lang="en-US" smtClean="0"/>
              <a:t>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CC18B-55C5-42CF-AB1F-7B5030807355}" type="slidenum">
              <a:rPr lang="en-US" smtClean="0"/>
              <a:t>‹#›</a:t>
            </a:fld>
            <a:endParaRPr lang="en-US"/>
          </a:p>
        </p:txBody>
      </p:sp>
    </p:spTree>
    <p:extLst>
      <p:ext uri="{BB962C8B-B14F-4D97-AF65-F5344CB8AC3E}">
        <p14:creationId xmlns:p14="http://schemas.microsoft.com/office/powerpoint/2010/main" val="191246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CC18B-55C5-42CF-AB1F-7B5030807355}" type="slidenum">
              <a:rPr lang="en-US" smtClean="0"/>
              <a:t>1</a:t>
            </a:fld>
            <a:endParaRPr lang="en-US"/>
          </a:p>
        </p:txBody>
      </p:sp>
    </p:spTree>
    <p:extLst>
      <p:ext uri="{BB962C8B-B14F-4D97-AF65-F5344CB8AC3E}">
        <p14:creationId xmlns:p14="http://schemas.microsoft.com/office/powerpoint/2010/main" val="2416518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a:t>
            </a:r>
            <a:r>
              <a:rPr lang="en-US" baseline="0" dirty="0" smtClean="0"/>
              <a:t> of deposit route (manual or prompted by email), regardless of whether faculty provide full text or an open access link, every article ends up with a record in eScholarship.</a:t>
            </a:r>
          </a:p>
          <a:p>
            <a:r>
              <a:rPr lang="en-US" baseline="0" dirty="0" smtClean="0"/>
              <a:t>-Growing all the time, from all over the world, with traffic coming from web searches, Google Scholar, etc.</a:t>
            </a:r>
          </a:p>
          <a:p>
            <a:r>
              <a:rPr lang="en-US" baseline="0" dirty="0" smtClean="0"/>
              <a:t>-60% of visitors are non-US.</a:t>
            </a:r>
          </a:p>
          <a:p>
            <a:r>
              <a:rPr lang="en-US" baseline="0" dirty="0" smtClean="0"/>
              <a:t>-Provides viewing and download statistics for authors.</a:t>
            </a:r>
            <a:endParaRPr lang="en-US" dirty="0"/>
          </a:p>
        </p:txBody>
      </p:sp>
      <p:sp>
        <p:nvSpPr>
          <p:cNvPr id="4" name="Slide Number Placeholder 3"/>
          <p:cNvSpPr>
            <a:spLocks noGrp="1"/>
          </p:cNvSpPr>
          <p:nvPr>
            <p:ph type="sldNum" sz="quarter" idx="10"/>
          </p:nvPr>
        </p:nvSpPr>
        <p:spPr/>
        <p:txBody>
          <a:bodyPr/>
          <a:lstStyle/>
          <a:p>
            <a:fld id="{22ECC18B-55C5-42CF-AB1F-7B5030807355}" type="slidenum">
              <a:rPr lang="en-US" smtClean="0"/>
              <a:t>10</a:t>
            </a:fld>
            <a:endParaRPr lang="en-US"/>
          </a:p>
        </p:txBody>
      </p:sp>
    </p:spTree>
    <p:extLst>
      <p:ext uri="{BB962C8B-B14F-4D97-AF65-F5344CB8AC3E}">
        <p14:creationId xmlns:p14="http://schemas.microsoft.com/office/powerpoint/2010/main" val="2570253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to find:</a:t>
            </a:r>
          </a:p>
          <a:p>
            <a:r>
              <a:rPr lang="en-US" baseline="0" dirty="0" smtClean="0"/>
              <a:t>-decision tree, FAQ</a:t>
            </a:r>
          </a:p>
          <a:p>
            <a:r>
              <a:rPr lang="en-US" baseline="0" dirty="0" smtClean="0"/>
              <a:t>-deposit quick start guides and deposit starting point</a:t>
            </a:r>
          </a:p>
          <a:p>
            <a:r>
              <a:rPr lang="en-US" baseline="0" dirty="0" smtClean="0"/>
              <a:t>-list of contacted publishers and waiver data</a:t>
            </a:r>
          </a:p>
          <a:p>
            <a:r>
              <a:rPr lang="en-US" baseline="0" dirty="0" smtClean="0"/>
              <a:t>-waiver and embargo generator</a:t>
            </a:r>
          </a:p>
          <a:p>
            <a:r>
              <a:rPr lang="en-US" baseline="0" dirty="0" smtClean="0"/>
              <a:t>-osc@ucop.edu email address, for help with tricky questions</a:t>
            </a:r>
            <a:endParaRPr lang="en-US" dirty="0"/>
          </a:p>
        </p:txBody>
      </p:sp>
      <p:sp>
        <p:nvSpPr>
          <p:cNvPr id="4" name="Slide Number Placeholder 3"/>
          <p:cNvSpPr>
            <a:spLocks noGrp="1"/>
          </p:cNvSpPr>
          <p:nvPr>
            <p:ph type="sldNum" sz="quarter" idx="10"/>
          </p:nvPr>
        </p:nvSpPr>
        <p:spPr/>
        <p:txBody>
          <a:bodyPr/>
          <a:lstStyle/>
          <a:p>
            <a:fld id="{22ECC18B-55C5-42CF-AB1F-7B5030807355}" type="slidenum">
              <a:rPr lang="en-US" smtClean="0"/>
              <a:t>11</a:t>
            </a:fld>
            <a:endParaRPr lang="en-US"/>
          </a:p>
        </p:txBody>
      </p:sp>
    </p:spTree>
    <p:extLst>
      <p:ext uri="{BB962C8B-B14F-4D97-AF65-F5344CB8AC3E}">
        <p14:creationId xmlns:p14="http://schemas.microsoft.com/office/powerpoint/2010/main" val="290548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-Adopted by faculty, for faculty,</a:t>
            </a:r>
            <a:r>
              <a:rPr lang="en-US" baseline="0" dirty="0" smtClean="0"/>
              <a:t> not externally imposed.</a:t>
            </a:r>
          </a:p>
          <a:p>
            <a:r>
              <a:rPr lang="en-US" baseline="0" dirty="0" smtClean="0"/>
              <a:t>-As a Senate policy, only covers Senate faculty.</a:t>
            </a:r>
          </a:p>
          <a:p>
            <a:r>
              <a:rPr lang="en-US" baseline="0" dirty="0" smtClean="0"/>
              <a:t>-Only covers recent articles, not those from before it was adopted.</a:t>
            </a:r>
            <a:endParaRPr lang="en-US" dirty="0"/>
          </a:p>
        </p:txBody>
      </p:sp>
      <p:sp>
        <p:nvSpPr>
          <p:cNvPr id="4" name="Slide Number Placeholder 3"/>
          <p:cNvSpPr>
            <a:spLocks noGrp="1"/>
          </p:cNvSpPr>
          <p:nvPr>
            <p:ph type="sldNum" sz="quarter" idx="10"/>
          </p:nvPr>
        </p:nvSpPr>
        <p:spPr/>
        <p:txBody>
          <a:bodyPr/>
          <a:lstStyle/>
          <a:p>
            <a:fld id="{22ECC18B-55C5-42CF-AB1F-7B5030807355}" type="slidenum">
              <a:rPr lang="en-US" smtClean="0"/>
              <a:t>2</a:t>
            </a:fld>
            <a:endParaRPr lang="en-US"/>
          </a:p>
        </p:txBody>
      </p:sp>
    </p:spTree>
    <p:extLst>
      <p:ext uri="{BB962C8B-B14F-4D97-AF65-F5344CB8AC3E}">
        <p14:creationId xmlns:p14="http://schemas.microsoft.com/office/powerpoint/2010/main" val="394559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a:t>
            </a:r>
            <a:r>
              <a:rPr lang="en-US" baseline="0" dirty="0" smtClean="0"/>
              <a:t> a</a:t>
            </a:r>
            <a:r>
              <a:rPr lang="en-US" dirty="0" smtClean="0"/>
              <a:t>ccess</a:t>
            </a:r>
            <a:r>
              <a:rPr lang="en-US" baseline="0" dirty="0" smtClean="0"/>
              <a:t> is the main goal.</a:t>
            </a:r>
          </a:p>
          <a:p>
            <a:r>
              <a:rPr lang="en-US" baseline="0" dirty="0" smtClean="0"/>
              <a:t>-No dark archiving required for articles where the policy’s license is waived.</a:t>
            </a:r>
          </a:p>
          <a:p>
            <a:r>
              <a:rPr lang="en-US" baseline="0" dirty="0" smtClean="0"/>
              <a:t>-No local copy for articles available in an OA journal or another OA repository.</a:t>
            </a:r>
          </a:p>
          <a:p>
            <a:r>
              <a:rPr lang="en-US" baseline="0" dirty="0" smtClean="0"/>
              <a:t>-Benefits: public good, increased awareness of UC scholarly output, more readers and citation for UC work.</a:t>
            </a:r>
            <a:endParaRPr lang="en-US" dirty="0"/>
          </a:p>
        </p:txBody>
      </p:sp>
      <p:sp>
        <p:nvSpPr>
          <p:cNvPr id="4" name="Slide Number Placeholder 3"/>
          <p:cNvSpPr>
            <a:spLocks noGrp="1"/>
          </p:cNvSpPr>
          <p:nvPr>
            <p:ph type="sldNum" sz="quarter" idx="10"/>
          </p:nvPr>
        </p:nvSpPr>
        <p:spPr/>
        <p:txBody>
          <a:bodyPr/>
          <a:lstStyle/>
          <a:p>
            <a:fld id="{22ECC18B-55C5-42CF-AB1F-7B5030807355}" type="slidenum">
              <a:rPr lang="en-US" smtClean="0"/>
              <a:t>3</a:t>
            </a:fld>
            <a:endParaRPr lang="en-US"/>
          </a:p>
        </p:txBody>
      </p:sp>
    </p:spTree>
    <p:extLst>
      <p:ext uri="{BB962C8B-B14F-4D97-AF65-F5344CB8AC3E}">
        <p14:creationId xmlns:p14="http://schemas.microsoft.com/office/powerpoint/2010/main" val="43578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a:t>
            </a:r>
            <a:r>
              <a:rPr lang="en-US" baseline="0" dirty="0" smtClean="0"/>
              <a:t> do not need to change where they’re publishing. They don’t need to publish in OA journals.</a:t>
            </a:r>
          </a:p>
          <a:p>
            <a:r>
              <a:rPr lang="en-US" baseline="0" dirty="0" smtClean="0"/>
              <a:t>-They don’t need to negotiate different terms in their author agreements. Faculty can rely on the policy for broad rights to share their work, regardless of a publisher’s default terms, as long as they haven’t gotten a waiver.</a:t>
            </a:r>
            <a:endParaRPr lang="en-US" dirty="0"/>
          </a:p>
        </p:txBody>
      </p:sp>
      <p:sp>
        <p:nvSpPr>
          <p:cNvPr id="4" name="Slide Number Placeholder 3"/>
          <p:cNvSpPr>
            <a:spLocks noGrp="1"/>
          </p:cNvSpPr>
          <p:nvPr>
            <p:ph type="sldNum" sz="quarter" idx="10"/>
          </p:nvPr>
        </p:nvSpPr>
        <p:spPr/>
        <p:txBody>
          <a:bodyPr/>
          <a:lstStyle/>
          <a:p>
            <a:fld id="{22ECC18B-55C5-42CF-AB1F-7B5030807355}" type="slidenum">
              <a:rPr lang="en-US" smtClean="0"/>
              <a:t>4</a:t>
            </a:fld>
            <a:endParaRPr lang="en-US"/>
          </a:p>
        </p:txBody>
      </p:sp>
    </p:spTree>
    <p:extLst>
      <p:ext uri="{BB962C8B-B14F-4D97-AF65-F5344CB8AC3E}">
        <p14:creationId xmlns:p14="http://schemas.microsoft.com/office/powerpoint/2010/main" val="83337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an article open access *at the journal website* sometimes costs money, depending on the journal.</a:t>
            </a:r>
          </a:p>
          <a:p>
            <a:r>
              <a:rPr lang="en-US" baseline="0" dirty="0" smtClean="0"/>
              <a:t>-This policy is about making a version of each article freely available separately from the version of record – in eScholarship, UC’s open access repository.</a:t>
            </a:r>
          </a:p>
          <a:p>
            <a:r>
              <a:rPr lang="en-US" baseline="0" dirty="0" smtClean="0"/>
              <a:t>-Publishers know about this. About 200 were notified over a year ago, and only a few have been requesting waivers.</a:t>
            </a:r>
            <a:endParaRPr lang="en-US" dirty="0"/>
          </a:p>
        </p:txBody>
      </p:sp>
      <p:sp>
        <p:nvSpPr>
          <p:cNvPr id="4" name="Slide Number Placeholder 3"/>
          <p:cNvSpPr>
            <a:spLocks noGrp="1"/>
          </p:cNvSpPr>
          <p:nvPr>
            <p:ph type="sldNum" sz="quarter" idx="10"/>
          </p:nvPr>
        </p:nvSpPr>
        <p:spPr/>
        <p:txBody>
          <a:bodyPr/>
          <a:lstStyle/>
          <a:p>
            <a:fld id="{22ECC18B-55C5-42CF-AB1F-7B5030807355}" type="slidenum">
              <a:rPr lang="en-US" smtClean="0"/>
              <a:t>5</a:t>
            </a:fld>
            <a:endParaRPr lang="en-US"/>
          </a:p>
        </p:txBody>
      </p:sp>
    </p:spTree>
    <p:extLst>
      <p:ext uri="{BB962C8B-B14F-4D97-AF65-F5344CB8AC3E}">
        <p14:creationId xmlns:p14="http://schemas.microsoft.com/office/powerpoint/2010/main" val="394799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a:t>
            </a:r>
            <a:r>
              <a:rPr lang="en-US" baseline="0" dirty="0" smtClean="0"/>
              <a:t> tree on the FAQ page to help faculty understand what to do, at a glance.</a:t>
            </a:r>
          </a:p>
          <a:p>
            <a:r>
              <a:rPr lang="en-US" baseline="0" dirty="0" smtClean="0"/>
              <a:t>-OSC site also </a:t>
            </a:r>
            <a:r>
              <a:rPr lang="en-US" baseline="0" dirty="0" smtClean="0"/>
              <a:t>has FAQs, information on publishers contacted and waivers requested, deposit quick start guides, and more.</a:t>
            </a:r>
          </a:p>
          <a:p>
            <a:r>
              <a:rPr lang="en-US" baseline="0" dirty="0" smtClean="0"/>
              <a:t>-Always looking for new ways to better convey OA Policy information – e-mail us with ideas for new resources to add.</a:t>
            </a:r>
          </a:p>
        </p:txBody>
      </p:sp>
      <p:sp>
        <p:nvSpPr>
          <p:cNvPr id="4" name="Slide Number Placeholder 3"/>
          <p:cNvSpPr>
            <a:spLocks noGrp="1"/>
          </p:cNvSpPr>
          <p:nvPr>
            <p:ph type="sldNum" sz="quarter" idx="10"/>
          </p:nvPr>
        </p:nvSpPr>
        <p:spPr/>
        <p:txBody>
          <a:bodyPr/>
          <a:lstStyle/>
          <a:p>
            <a:fld id="{22ECC18B-55C5-42CF-AB1F-7B5030807355}" type="slidenum">
              <a:rPr lang="en-US" smtClean="0"/>
              <a:t>6</a:t>
            </a:fld>
            <a:endParaRPr lang="en-US"/>
          </a:p>
        </p:txBody>
      </p:sp>
    </p:spTree>
    <p:extLst>
      <p:ext uri="{BB962C8B-B14F-4D97-AF65-F5344CB8AC3E}">
        <p14:creationId xmlns:p14="http://schemas.microsoft.com/office/powerpoint/2010/main" val="268889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-UCI,</a:t>
            </a:r>
            <a:r>
              <a:rPr lang="en-US" baseline="0" dirty="0" smtClean="0"/>
              <a:t> UCLA, and UCSF have served as pilot campuses while we build support for participation.</a:t>
            </a:r>
          </a:p>
          <a:p>
            <a:r>
              <a:rPr lang="en-US" baseline="0" dirty="0" smtClean="0"/>
              <a:t>-Resources about the policy will show slightly different guidance, depending by campus, until everyone is in the second phase.</a:t>
            </a:r>
            <a:endParaRPr lang="en-US" dirty="0"/>
          </a:p>
        </p:txBody>
      </p:sp>
      <p:sp>
        <p:nvSpPr>
          <p:cNvPr id="4" name="Slide Number Placeholder 3"/>
          <p:cNvSpPr>
            <a:spLocks noGrp="1"/>
          </p:cNvSpPr>
          <p:nvPr>
            <p:ph type="sldNum" sz="quarter" idx="10"/>
          </p:nvPr>
        </p:nvSpPr>
        <p:spPr/>
        <p:txBody>
          <a:bodyPr/>
          <a:lstStyle/>
          <a:p>
            <a:fld id="{22ECC18B-55C5-42CF-AB1F-7B5030807355}" type="slidenum">
              <a:rPr lang="en-US" smtClean="0"/>
              <a:t>7</a:t>
            </a:fld>
            <a:endParaRPr lang="en-US"/>
          </a:p>
        </p:txBody>
      </p:sp>
    </p:spTree>
    <p:extLst>
      <p:ext uri="{BB962C8B-B14F-4D97-AF65-F5344CB8AC3E}">
        <p14:creationId xmlns:p14="http://schemas.microsoft.com/office/powerpoint/2010/main" val="378015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a:t>
            </a:r>
            <a:r>
              <a:rPr lang="en-US" baseline="0" dirty="0" smtClean="0"/>
              <a:t> free to revise with your campus name!</a:t>
            </a:r>
            <a:endParaRPr lang="en-US" dirty="0" smtClean="0"/>
          </a:p>
          <a:p>
            <a:r>
              <a:rPr lang="en-US" dirty="0" smtClean="0"/>
              <a:t>-</a:t>
            </a:r>
            <a:r>
              <a:rPr lang="en-US" dirty="0" smtClean="0"/>
              <a:t>Manual deposit has</a:t>
            </a:r>
            <a:r>
              <a:rPr lang="en-US" baseline="0" dirty="0" smtClean="0"/>
              <a:t> been streamlined: single screen, drag-and-drop upload, auto-fill of some fields once a DOI is provided.</a:t>
            </a:r>
          </a:p>
          <a:p>
            <a:r>
              <a:rPr lang="en-US" baseline="0" dirty="0" smtClean="0"/>
              <a:t>-Pilot campuses started last fall; remaining seven </a:t>
            </a:r>
            <a:r>
              <a:rPr lang="en-US" baseline="0" dirty="0" smtClean="0"/>
              <a:t>should be depositing now</a:t>
            </a:r>
            <a:r>
              <a:rPr lang="en-US" baseline="0" dirty="0" smtClean="0"/>
              <a:t>.</a:t>
            </a:r>
          </a:p>
          <a:p>
            <a:r>
              <a:rPr lang="en-US" baseline="0" dirty="0" smtClean="0"/>
              <a:t>-Still requires faculty to </a:t>
            </a:r>
            <a:r>
              <a:rPr lang="en-US" baseline="0" dirty="0" smtClean="0"/>
              <a:t>know </a:t>
            </a:r>
            <a:r>
              <a:rPr lang="en-US" baseline="0" dirty="0" smtClean="0"/>
              <a:t>about the policy and initiate the process.</a:t>
            </a:r>
            <a:endParaRPr lang="en-US" dirty="0"/>
          </a:p>
        </p:txBody>
      </p:sp>
      <p:sp>
        <p:nvSpPr>
          <p:cNvPr id="4" name="Slide Number Placeholder 3"/>
          <p:cNvSpPr>
            <a:spLocks noGrp="1"/>
          </p:cNvSpPr>
          <p:nvPr>
            <p:ph type="sldNum" sz="quarter" idx="10"/>
          </p:nvPr>
        </p:nvSpPr>
        <p:spPr/>
        <p:txBody>
          <a:bodyPr/>
          <a:lstStyle/>
          <a:p>
            <a:fld id="{22ECC18B-55C5-42CF-AB1F-7B5030807355}" type="slidenum">
              <a:rPr lang="en-US" smtClean="0"/>
              <a:t>8</a:t>
            </a:fld>
            <a:endParaRPr lang="en-US"/>
          </a:p>
        </p:txBody>
      </p:sp>
    </p:spTree>
    <p:extLst>
      <p:ext uri="{BB962C8B-B14F-4D97-AF65-F5344CB8AC3E}">
        <p14:creationId xmlns:p14="http://schemas.microsoft.com/office/powerpoint/2010/main" val="334680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*Feel</a:t>
            </a:r>
            <a:r>
              <a:rPr lang="en-US" baseline="0" dirty="0" smtClean="0"/>
              <a:t> free to revise with your campus name!</a:t>
            </a:r>
            <a:endParaRPr lang="en-US" dirty="0" smtClean="0"/>
          </a:p>
          <a:p>
            <a:r>
              <a:rPr lang="en-US" dirty="0" smtClean="0"/>
              <a:t>Publication </a:t>
            </a:r>
            <a:r>
              <a:rPr lang="en-US" dirty="0" smtClean="0"/>
              <a:t>management</a:t>
            </a:r>
            <a:r>
              <a:rPr lang="en-US" baseline="0" dirty="0" smtClean="0"/>
              <a:t> system</a:t>
            </a:r>
          </a:p>
          <a:p>
            <a:r>
              <a:rPr lang="en-US" baseline="0" dirty="0" smtClean="0"/>
              <a:t>-Instead of relying on faculty to initiate, it will email them when it finds articles in academic databases that appear to match their profile information, asking them to confirm and provide a copy.</a:t>
            </a:r>
          </a:p>
          <a:p>
            <a:r>
              <a:rPr lang="en-US" baseline="0" dirty="0" smtClean="0"/>
              <a:t>-Single sign on (shibboleth).</a:t>
            </a:r>
          </a:p>
          <a:p>
            <a:r>
              <a:rPr lang="en-US" baseline="0" dirty="0" smtClean="0"/>
              <a:t>-Pilot campuses have access now, everyone else by next fall.</a:t>
            </a:r>
          </a:p>
          <a:p>
            <a:r>
              <a:rPr lang="en-US" baseline="0" dirty="0" smtClean="0"/>
              <a:t>-Proxies can be delegated to upload and manage articles on faculty authors’ behalf.</a:t>
            </a:r>
            <a:endParaRPr lang="en-US" dirty="0"/>
          </a:p>
        </p:txBody>
      </p:sp>
      <p:sp>
        <p:nvSpPr>
          <p:cNvPr id="4" name="Slide Number Placeholder 3"/>
          <p:cNvSpPr>
            <a:spLocks noGrp="1"/>
          </p:cNvSpPr>
          <p:nvPr>
            <p:ph type="sldNum" sz="quarter" idx="10"/>
          </p:nvPr>
        </p:nvSpPr>
        <p:spPr/>
        <p:txBody>
          <a:bodyPr/>
          <a:lstStyle/>
          <a:p>
            <a:fld id="{22ECC18B-55C5-42CF-AB1F-7B5030807355}" type="slidenum">
              <a:rPr lang="en-US" smtClean="0"/>
              <a:t>9</a:t>
            </a:fld>
            <a:endParaRPr lang="en-US"/>
          </a:p>
        </p:txBody>
      </p:sp>
    </p:spTree>
    <p:extLst>
      <p:ext uri="{BB962C8B-B14F-4D97-AF65-F5344CB8AC3E}">
        <p14:creationId xmlns:p14="http://schemas.microsoft.com/office/powerpoint/2010/main" val="39488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4D0C0D-BAA3-4E2C-8534-99BE5DC99886}"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3BBB-3F61-43D6-9436-27B694B178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D0C0D-BAA3-4E2C-8534-99BE5DC99886}"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3BBB-3F61-43D6-9436-27B694B178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D0C0D-BAA3-4E2C-8534-99BE5DC99886}"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3BBB-3F61-43D6-9436-27B694B178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D0C0D-BAA3-4E2C-8534-99BE5DC99886}"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3BBB-3F61-43D6-9436-27B694B178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4D0C0D-BAA3-4E2C-8534-99BE5DC99886}"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3BBB-3F61-43D6-9436-27B694B178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4D0C0D-BAA3-4E2C-8534-99BE5DC99886}" type="datetimeFigureOut">
              <a:rPr lang="en-US" smtClean="0"/>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3BBB-3F61-43D6-9436-27B694B178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4D0C0D-BAA3-4E2C-8534-99BE5DC99886}" type="datetimeFigureOut">
              <a:rPr lang="en-US" smtClean="0"/>
              <a:t>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D3BBB-3F61-43D6-9436-27B694B178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4D0C0D-BAA3-4E2C-8534-99BE5DC99886}" type="datetimeFigureOut">
              <a:rPr lang="en-US" smtClean="0"/>
              <a:t>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D3BBB-3F61-43D6-9436-27B694B178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D0C0D-BAA3-4E2C-8534-99BE5DC99886}" type="datetimeFigureOut">
              <a:rPr lang="en-US" smtClean="0"/>
              <a:t>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D3BBB-3F61-43D6-9436-27B694B178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D0C0D-BAA3-4E2C-8534-99BE5DC99886}" type="datetimeFigureOut">
              <a:rPr lang="en-US" smtClean="0"/>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3BBB-3F61-43D6-9436-27B694B178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D0C0D-BAA3-4E2C-8534-99BE5DC99886}" type="datetimeFigureOut">
              <a:rPr lang="en-US" smtClean="0"/>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3BBB-3F61-43D6-9436-27B694B178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D0C0D-BAA3-4E2C-8534-99BE5DC99886}" type="datetimeFigureOut">
              <a:rPr lang="en-US" smtClean="0"/>
              <a:t>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D3BBB-3F61-43D6-9436-27B694B178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c-oa.inf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lickr.com/photos/xlibber/4855182596/sizes/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Things to Know about </a:t>
            </a:r>
            <a:br>
              <a:rPr lang="en-US" dirty="0" smtClean="0"/>
            </a:br>
            <a:r>
              <a:rPr lang="en-US" dirty="0" smtClean="0"/>
              <a:t>the UC Open Access Policy</a:t>
            </a:r>
            <a:endParaRPr lang="en-US" dirty="0"/>
          </a:p>
        </p:txBody>
      </p:sp>
      <p:sp>
        <p:nvSpPr>
          <p:cNvPr id="3" name="Subtitle 2"/>
          <p:cNvSpPr>
            <a:spLocks noGrp="1"/>
          </p:cNvSpPr>
          <p:nvPr>
            <p:ph type="subTitle" idx="1"/>
          </p:nvPr>
        </p:nvSpPr>
        <p:spPr/>
        <p:txBody>
          <a:bodyPr>
            <a:normAutofit/>
          </a:bodyPr>
          <a:lstStyle/>
          <a:p>
            <a:endParaRPr lang="en-US" dirty="0" smtClean="0"/>
          </a:p>
        </p:txBody>
      </p:sp>
      <p:pic>
        <p:nvPicPr>
          <p:cNvPr id="4" name="Picture 3" descr="Top-10.jpg"/>
          <p:cNvPicPr>
            <a:picLocks noChangeAspect="1"/>
          </p:cNvPicPr>
          <p:nvPr/>
        </p:nvPicPr>
        <p:blipFill>
          <a:blip r:embed="rId3" cstate="print"/>
          <a:stretch>
            <a:fillRect/>
          </a:stretch>
        </p:blipFill>
        <p:spPr>
          <a:xfrm>
            <a:off x="838200" y="1295400"/>
            <a:ext cx="1752600" cy="1752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Deposited articles will be displayed in eScholarship, UC’s IR</a:t>
            </a:r>
            <a:endParaRPr lang="en-US" dirty="0"/>
          </a:p>
        </p:txBody>
      </p:sp>
      <p:pic>
        <p:nvPicPr>
          <p:cNvPr id="10" name="Content Placeholder 9" descr="escholarship_home.png"/>
          <p:cNvPicPr>
            <a:picLocks noGrp="1" noChangeAspect="1"/>
          </p:cNvPicPr>
          <p:nvPr>
            <p:ph idx="1"/>
          </p:nvPr>
        </p:nvPicPr>
        <p:blipFill>
          <a:blip r:embed="rId3" cstate="print"/>
          <a:stretch>
            <a:fillRect/>
          </a:stretch>
        </p:blipFill>
        <p:spPr>
          <a:xfrm>
            <a:off x="1295400" y="1828800"/>
            <a:ext cx="6659346"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normAutofit fontScale="90000"/>
          </a:bodyPr>
          <a:lstStyle/>
          <a:p>
            <a:r>
              <a:rPr lang="en-US" dirty="0" smtClean="0"/>
              <a:t>10. The Office of Scholarly </a:t>
            </a:r>
            <a:br>
              <a:rPr lang="en-US" dirty="0" smtClean="0"/>
            </a:br>
            <a:r>
              <a:rPr lang="en-US" dirty="0" smtClean="0"/>
              <a:t>Communication site is your friend</a:t>
            </a:r>
            <a:endParaRPr lang="en-US" dirty="0"/>
          </a:p>
        </p:txBody>
      </p:sp>
      <p:sp>
        <p:nvSpPr>
          <p:cNvPr id="3" name="Content Placeholder 2"/>
          <p:cNvSpPr>
            <a:spLocks noGrp="1"/>
          </p:cNvSpPr>
          <p:nvPr>
            <p:ph idx="1"/>
          </p:nvPr>
        </p:nvSpPr>
        <p:spPr>
          <a:xfrm>
            <a:off x="4953000" y="1600200"/>
            <a:ext cx="3962400" cy="4981575"/>
          </a:xfrm>
        </p:spPr>
        <p:txBody>
          <a:bodyPr>
            <a:normAutofit/>
          </a:bodyPr>
          <a:lstStyle/>
          <a:p>
            <a:pPr algn="ctr">
              <a:buNone/>
            </a:pPr>
            <a:endParaRPr lang="en-US" sz="6600" dirty="0" smtClean="0">
              <a:solidFill>
                <a:schemeClr val="tx2">
                  <a:lumMod val="75000"/>
                </a:schemeClr>
              </a:solidFill>
              <a:hlinkClick r:id="rId3"/>
            </a:endParaRPr>
          </a:p>
          <a:p>
            <a:pPr algn="ctr">
              <a:buNone/>
            </a:pPr>
            <a:r>
              <a:rPr lang="en-US" sz="6600" dirty="0" smtClean="0">
                <a:solidFill>
                  <a:schemeClr val="tx2">
                    <a:lumMod val="75000"/>
                  </a:schemeClr>
                </a:solidFill>
                <a:hlinkClick r:id="rId3"/>
              </a:rPr>
              <a:t>uc-oa.info</a:t>
            </a:r>
            <a:endParaRPr lang="en-US" sz="6600" dirty="0">
              <a:solidFill>
                <a:schemeClr val="tx2">
                  <a:lumMod val="7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93568"/>
            <a:ext cx="4495800" cy="508820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noFill/>
        </p:spPr>
        <p:txBody>
          <a:bodyPr>
            <a:normAutofit fontScale="90000"/>
          </a:bodyPr>
          <a:lstStyle/>
          <a:p>
            <a:r>
              <a:rPr lang="en-US" dirty="0" smtClean="0"/>
              <a:t>1. The Policy was adopted by the </a:t>
            </a:r>
            <a:br>
              <a:rPr lang="en-US" dirty="0" smtClean="0"/>
            </a:br>
            <a:r>
              <a:rPr lang="en-US" dirty="0" smtClean="0"/>
              <a:t>Academic Council on behalf of UC faculty</a:t>
            </a:r>
            <a:endParaRPr lang="en-US" dirty="0"/>
          </a:p>
        </p:txBody>
      </p:sp>
      <p:sp>
        <p:nvSpPr>
          <p:cNvPr id="11" name="Text Placeholder 10"/>
          <p:cNvSpPr>
            <a:spLocks noGrp="1"/>
          </p:cNvSpPr>
          <p:nvPr>
            <p:ph type="body" idx="1"/>
          </p:nvPr>
        </p:nvSpPr>
        <p:spPr>
          <a:xfrm>
            <a:off x="609600" y="1981200"/>
            <a:ext cx="3581400" cy="639762"/>
          </a:xfrm>
          <a:noFill/>
        </p:spPr>
        <p:txBody>
          <a:bodyPr/>
          <a:lstStyle/>
          <a:p>
            <a:r>
              <a:rPr lang="en-US" dirty="0" smtClean="0"/>
              <a:t>Covered:</a:t>
            </a:r>
            <a:endParaRPr lang="en-US" dirty="0"/>
          </a:p>
        </p:txBody>
      </p:sp>
      <p:sp>
        <p:nvSpPr>
          <p:cNvPr id="3" name="Content Placeholder 2"/>
          <p:cNvSpPr>
            <a:spLocks noGrp="1"/>
          </p:cNvSpPr>
          <p:nvPr>
            <p:ph sz="half" idx="2"/>
          </p:nvPr>
        </p:nvSpPr>
        <p:spPr>
          <a:xfrm>
            <a:off x="609600" y="2590800"/>
            <a:ext cx="3581400" cy="3951288"/>
          </a:xfrm>
          <a:noFill/>
        </p:spPr>
        <p:txBody>
          <a:bodyPr>
            <a:normAutofit/>
          </a:bodyPr>
          <a:lstStyle/>
          <a:p>
            <a:pPr>
              <a:buNone/>
            </a:pPr>
            <a:r>
              <a:rPr lang="en-US" dirty="0" smtClean="0"/>
              <a:t> </a:t>
            </a:r>
          </a:p>
          <a:p>
            <a:r>
              <a:rPr lang="en-US" sz="2200" dirty="0" smtClean="0"/>
              <a:t>Senate faculty</a:t>
            </a:r>
          </a:p>
          <a:p>
            <a:r>
              <a:rPr lang="en-US" sz="2200" dirty="0" smtClean="0"/>
              <a:t>“Scholarly articles,” including materials published in journals, conference proceedings, etc.</a:t>
            </a:r>
            <a:endParaRPr lang="en-US" sz="2200" dirty="0"/>
          </a:p>
          <a:p>
            <a:r>
              <a:rPr lang="en-US" sz="2200" dirty="0" smtClean="0"/>
              <a:t>Articles with a publication agreement signed after July 24, 2013</a:t>
            </a:r>
          </a:p>
          <a:p>
            <a:pPr>
              <a:buNone/>
            </a:pPr>
            <a:endParaRPr lang="en-US" dirty="0"/>
          </a:p>
        </p:txBody>
      </p:sp>
      <p:sp>
        <p:nvSpPr>
          <p:cNvPr id="12" name="Text Placeholder 11"/>
          <p:cNvSpPr>
            <a:spLocks noGrp="1"/>
          </p:cNvSpPr>
          <p:nvPr>
            <p:ph type="body" sz="quarter" idx="3"/>
          </p:nvPr>
        </p:nvSpPr>
        <p:spPr>
          <a:xfrm>
            <a:off x="4953000" y="1981200"/>
            <a:ext cx="3581400" cy="639762"/>
          </a:xfrm>
          <a:noFill/>
        </p:spPr>
        <p:txBody>
          <a:bodyPr/>
          <a:lstStyle/>
          <a:p>
            <a:r>
              <a:rPr lang="en-US" dirty="0" smtClean="0"/>
              <a:t>Not covered:</a:t>
            </a:r>
            <a:endParaRPr lang="en-US" dirty="0"/>
          </a:p>
        </p:txBody>
      </p:sp>
      <p:sp>
        <p:nvSpPr>
          <p:cNvPr id="13" name="Content Placeholder 12"/>
          <p:cNvSpPr>
            <a:spLocks noGrp="1"/>
          </p:cNvSpPr>
          <p:nvPr>
            <p:ph sz="quarter" idx="4"/>
          </p:nvPr>
        </p:nvSpPr>
        <p:spPr>
          <a:xfrm>
            <a:off x="4953000" y="2590800"/>
            <a:ext cx="3581400" cy="3951288"/>
          </a:xfrm>
          <a:noFill/>
        </p:spPr>
        <p:txBody>
          <a:bodyPr>
            <a:normAutofit fontScale="92500" lnSpcReduction="20000"/>
          </a:bodyPr>
          <a:lstStyle/>
          <a:p>
            <a:endParaRPr lang="en-US" dirty="0" smtClean="0"/>
          </a:p>
          <a:p>
            <a:r>
              <a:rPr lang="en-US" dirty="0" smtClean="0"/>
              <a:t>Students</a:t>
            </a:r>
          </a:p>
          <a:p>
            <a:r>
              <a:rPr lang="en-US" dirty="0" smtClean="0"/>
              <a:t>Adjuncts/Visiting profs</a:t>
            </a:r>
          </a:p>
          <a:p>
            <a:r>
              <a:rPr lang="en-US" dirty="0" smtClean="0"/>
              <a:t>Post-docs and researchers</a:t>
            </a:r>
            <a:endParaRPr lang="en-US" dirty="0"/>
          </a:p>
          <a:p>
            <a:pPr>
              <a:buNone/>
            </a:pPr>
            <a:endParaRPr lang="en-US" dirty="0" smtClean="0"/>
          </a:p>
          <a:p>
            <a:r>
              <a:rPr lang="en-US" dirty="0" smtClean="0"/>
              <a:t>Books</a:t>
            </a:r>
          </a:p>
          <a:p>
            <a:r>
              <a:rPr lang="en-US" dirty="0" smtClean="0"/>
              <a:t>Popular, non-scholarly articles</a:t>
            </a:r>
            <a:endParaRPr lang="en-US" dirty="0" smtClean="0">
              <a:solidFill>
                <a:schemeClr val="accent4">
                  <a:lumMod val="60000"/>
                  <a:lumOff val="40000"/>
                </a:schemeClr>
              </a:solidFill>
            </a:endParaRPr>
          </a:p>
          <a:p>
            <a:r>
              <a:rPr lang="en-US" dirty="0" smtClean="0"/>
              <a:t>Fiction and poetry</a:t>
            </a:r>
          </a:p>
          <a:p>
            <a:r>
              <a:rPr lang="en-US" dirty="0" smtClean="0"/>
              <a:t>Lecture notes</a:t>
            </a:r>
          </a:p>
          <a:p>
            <a:r>
              <a:rPr lang="en-US" dirty="0" smtClean="0"/>
              <a:t>Articles published before the policy was passed </a:t>
            </a:r>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18" name="Picture 17" descr="x-mark-button-md.png"/>
          <p:cNvPicPr>
            <a:picLocks noChangeAspect="1"/>
          </p:cNvPicPr>
          <p:nvPr/>
        </p:nvPicPr>
        <p:blipFill>
          <a:blip r:embed="rId3" cstate="print"/>
          <a:stretch>
            <a:fillRect/>
          </a:stretch>
        </p:blipFill>
        <p:spPr>
          <a:xfrm>
            <a:off x="7315200" y="1828800"/>
            <a:ext cx="1335642" cy="1335642"/>
          </a:xfrm>
          <a:prstGeom prst="rect">
            <a:avLst/>
          </a:prstGeom>
        </p:spPr>
      </p:pic>
      <p:pic>
        <p:nvPicPr>
          <p:cNvPr id="19" name="Picture 18" descr="check-mark-button-md.png"/>
          <p:cNvPicPr>
            <a:picLocks noChangeAspect="1"/>
          </p:cNvPicPr>
          <p:nvPr/>
        </p:nvPicPr>
        <p:blipFill>
          <a:blip r:embed="rId4" cstate="print"/>
          <a:stretch>
            <a:fillRect/>
          </a:stretch>
        </p:blipFill>
        <p:spPr>
          <a:xfrm>
            <a:off x="2971800" y="1828800"/>
            <a:ext cx="1335642" cy="133564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a:ln>
            <a:noFill/>
          </a:ln>
        </p:spPr>
        <p:txBody>
          <a:bodyPr>
            <a:normAutofit fontScale="90000"/>
          </a:bodyPr>
          <a:lstStyle/>
          <a:p>
            <a:r>
              <a:rPr lang="en-US" dirty="0" smtClean="0"/>
              <a:t>2. </a:t>
            </a:r>
            <a:r>
              <a:rPr lang="en-US" dirty="0"/>
              <a:t>G</a:t>
            </a:r>
            <a:r>
              <a:rPr lang="en-US" dirty="0" smtClean="0"/>
              <a:t>oal: increased access to the </a:t>
            </a:r>
            <a:br>
              <a:rPr lang="en-US" dirty="0" smtClean="0"/>
            </a:br>
            <a:r>
              <a:rPr lang="en-US" dirty="0" smtClean="0"/>
              <a:t>research and scholarship of UC</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normAutofit fontScale="90000"/>
          </a:bodyPr>
          <a:lstStyle/>
          <a:p>
            <a:r>
              <a:rPr lang="en-US" dirty="0" smtClean="0"/>
              <a:t>3. You do not need to change </a:t>
            </a:r>
            <a:br>
              <a:rPr lang="en-US" dirty="0" smtClean="0"/>
            </a:br>
            <a:r>
              <a:rPr lang="en-US" dirty="0" smtClean="0"/>
              <a:t>your publishing practices</a:t>
            </a:r>
            <a:endParaRPr lang="en-US" dirty="0"/>
          </a:p>
        </p:txBody>
      </p:sp>
      <p:pic>
        <p:nvPicPr>
          <p:cNvPr id="4" name="Content Placeholder 3" descr="typewriter.JPG"/>
          <p:cNvPicPr>
            <a:picLocks noGrp="1" noChangeAspect="1"/>
          </p:cNvPicPr>
          <p:nvPr>
            <p:ph idx="1"/>
          </p:nvPr>
        </p:nvPicPr>
        <p:blipFill>
          <a:blip r:embed="rId3" cstate="print"/>
          <a:stretch>
            <a:fillRect/>
          </a:stretch>
        </p:blipFill>
        <p:spPr>
          <a:xfrm>
            <a:off x="1164216" y="1600200"/>
            <a:ext cx="6815568" cy="4525963"/>
          </a:xfrm>
        </p:spPr>
      </p:pic>
      <p:sp>
        <p:nvSpPr>
          <p:cNvPr id="5" name="TextBox 4"/>
          <p:cNvSpPr txBox="1"/>
          <p:nvPr/>
        </p:nvSpPr>
        <p:spPr>
          <a:xfrm>
            <a:off x="3124200" y="6172200"/>
            <a:ext cx="4800600" cy="461665"/>
          </a:xfrm>
          <a:prstGeom prst="rect">
            <a:avLst/>
          </a:prstGeom>
          <a:noFill/>
        </p:spPr>
        <p:txBody>
          <a:bodyPr wrap="square" rtlCol="0">
            <a:spAutoFit/>
          </a:bodyPr>
          <a:lstStyle/>
          <a:p>
            <a:r>
              <a:rPr lang="en-US" sz="1200" dirty="0" smtClean="0"/>
              <a:t>CC-BY </a:t>
            </a:r>
            <a:r>
              <a:rPr lang="en-US" sz="1200" dirty="0" err="1" smtClean="0"/>
              <a:t>xlibber</a:t>
            </a:r>
            <a:r>
              <a:rPr lang="en-US" sz="1200" dirty="0" smtClean="0"/>
              <a:t>: </a:t>
            </a:r>
            <a:r>
              <a:rPr lang="en-US" sz="1200" dirty="0" smtClean="0">
                <a:hlinkClick r:id="rId4"/>
              </a:rPr>
              <a:t>https://www.flickr.com/photos/xlibber/4855182596/sizes/l</a:t>
            </a: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normAutofit fontScale="90000"/>
          </a:bodyPr>
          <a:lstStyle/>
          <a:p>
            <a:r>
              <a:rPr lang="en-US" dirty="0" smtClean="0"/>
              <a:t>4. It costs no money to </a:t>
            </a:r>
            <a:br>
              <a:rPr lang="en-US" dirty="0" smtClean="0"/>
            </a:br>
            <a:r>
              <a:rPr lang="en-US" dirty="0" smtClean="0"/>
              <a:t>comply with the policy</a:t>
            </a:r>
            <a:endParaRPr lang="en-US" dirty="0"/>
          </a:p>
        </p:txBody>
      </p:sp>
      <p:pic>
        <p:nvPicPr>
          <p:cNvPr id="4" name="Content Placeholder 3" descr="greengold.png"/>
          <p:cNvPicPr>
            <a:picLocks noGrp="1" noChangeAspect="1"/>
          </p:cNvPicPr>
          <p:nvPr>
            <p:ph idx="1"/>
          </p:nvPr>
        </p:nvPicPr>
        <p:blipFill>
          <a:blip r:embed="rId3" cstate="print"/>
          <a:stretch>
            <a:fillRect/>
          </a:stretch>
        </p:blipFill>
        <p:spPr>
          <a:xfrm>
            <a:off x="1295400" y="2338646"/>
            <a:ext cx="6400800" cy="376580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noFill/>
        </p:spPr>
        <p:txBody>
          <a:bodyPr>
            <a:normAutofit fontScale="90000"/>
          </a:bodyPr>
          <a:lstStyle/>
          <a:p>
            <a:r>
              <a:rPr lang="en-US" dirty="0" smtClean="0"/>
              <a:t>5. We’ve got resources to help </a:t>
            </a:r>
            <a:br>
              <a:rPr lang="en-US" dirty="0" smtClean="0"/>
            </a:br>
            <a:r>
              <a:rPr lang="en-US" dirty="0" smtClean="0"/>
              <a:t>faculty make informed decisions</a:t>
            </a:r>
            <a:endParaRPr lang="en-US" dirty="0"/>
          </a:p>
        </p:txBody>
      </p:sp>
      <p:graphicFrame>
        <p:nvGraphicFramePr>
          <p:cNvPr id="8" name="Content Placeholder 7"/>
          <p:cNvGraphicFramePr>
            <a:graphicFrameLocks noGrp="1" noChangeAspect="1"/>
          </p:cNvGraphicFramePr>
          <p:nvPr>
            <p:ph idx="1"/>
          </p:nvPr>
        </p:nvGraphicFramePr>
        <p:xfrm>
          <a:off x="4495800" y="1676400"/>
          <a:ext cx="3657600" cy="4733364"/>
        </p:xfrm>
        <a:graphic>
          <a:graphicData uri="http://schemas.openxmlformats.org/presentationml/2006/ole">
            <mc:AlternateContent xmlns:mc="http://schemas.openxmlformats.org/markup-compatibility/2006">
              <mc:Choice xmlns:v="urn:schemas-microsoft-com:vml" Requires="v">
                <p:oleObj spid="_x0000_s1046" name="Acrobat Document" r:id="rId4" imgW="5830114" imgH="7542857" progId="Acrobat.Document.11">
                  <p:embed/>
                </p:oleObj>
              </mc:Choice>
              <mc:Fallback>
                <p:oleObj name="Acrobat Document" r:id="rId4" imgW="5830114" imgH="7542857" progId="Acrobat.Document.11">
                  <p:embed/>
                  <p:pic>
                    <p:nvPicPr>
                      <p:cNvPr id="0" name="Content Placeholder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76400"/>
                        <a:ext cx="3657600" cy="4733364"/>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685800" y="2057400"/>
            <a:ext cx="2971800" cy="3939540"/>
          </a:xfrm>
          <a:prstGeom prst="rect">
            <a:avLst/>
          </a:prstGeom>
          <a:noFill/>
        </p:spPr>
        <p:txBody>
          <a:bodyPr wrap="square" rtlCol="0">
            <a:spAutoFit/>
          </a:bodyPr>
          <a:lstStyle/>
          <a:p>
            <a:pPr algn="ctr"/>
            <a:r>
              <a:rPr lang="en-US" sz="25000" dirty="0" smtClean="0">
                <a:solidFill>
                  <a:srgbClr val="FF0000"/>
                </a:solidFill>
                <a:latin typeface="+mj-lt"/>
              </a:rPr>
              <a:t>?</a:t>
            </a:r>
            <a:endParaRPr lang="en-US" sz="25000" dirty="0">
              <a:solidFill>
                <a:srgbClr val="FF0000"/>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normAutofit fontScale="90000"/>
          </a:bodyPr>
          <a:lstStyle/>
          <a:p>
            <a:r>
              <a:rPr lang="en-US" dirty="0" smtClean="0"/>
              <a:t>6. There are two phases of the Policy implementation across UC</a:t>
            </a:r>
            <a:endParaRPr lang="en-US" dirty="0"/>
          </a:p>
        </p:txBody>
      </p:sp>
      <p:pic>
        <p:nvPicPr>
          <p:cNvPr id="4" name="Content Placeholder 3" descr="twophase.png"/>
          <p:cNvPicPr>
            <a:picLocks noGrp="1" noChangeAspect="1"/>
          </p:cNvPicPr>
          <p:nvPr>
            <p:ph idx="1"/>
          </p:nvPr>
        </p:nvPicPr>
        <p:blipFill>
          <a:blip r:embed="rId3" cstate="print"/>
          <a:stretch>
            <a:fillRect/>
          </a:stretch>
        </p:blipFill>
        <p:spPr>
          <a:xfrm>
            <a:off x="1724101" y="1739372"/>
            <a:ext cx="5734271" cy="489002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normAutofit fontScale="90000"/>
          </a:bodyPr>
          <a:lstStyle/>
          <a:p>
            <a:r>
              <a:rPr lang="en-US" dirty="0"/>
              <a:t>7</a:t>
            </a:r>
            <a:r>
              <a:rPr lang="en-US" dirty="0" smtClean="0"/>
              <a:t>. Faculty deposit is now required at </a:t>
            </a:r>
            <a:br>
              <a:rPr lang="en-US" dirty="0" smtClean="0"/>
            </a:br>
            <a:r>
              <a:rPr lang="en-US" dirty="0" smtClean="0"/>
              <a:t>non-pilot campuses* (as </a:t>
            </a:r>
            <a:r>
              <a:rPr lang="en-US" dirty="0" smtClean="0"/>
              <a:t>of Nov. 1, 2014)</a:t>
            </a:r>
            <a:endParaRPr lang="en-US" dirty="0"/>
          </a:p>
        </p:txBody>
      </p:sp>
      <p:pic>
        <p:nvPicPr>
          <p:cNvPr id="4" name="Content Placeholder 3" descr="manualdepo.png"/>
          <p:cNvPicPr>
            <a:picLocks noGrp="1" noChangeAspect="1"/>
          </p:cNvPicPr>
          <p:nvPr>
            <p:ph idx="1"/>
          </p:nvPr>
        </p:nvPicPr>
        <p:blipFill>
          <a:blip r:embed="rId3" cstate="print"/>
          <a:stretch>
            <a:fillRect/>
          </a:stretch>
        </p:blipFill>
        <p:spPr>
          <a:xfrm>
            <a:off x="1447800" y="1828800"/>
            <a:ext cx="6059386" cy="480483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normAutofit fontScale="90000"/>
          </a:bodyPr>
          <a:lstStyle/>
          <a:p>
            <a:r>
              <a:rPr lang="en-US" dirty="0"/>
              <a:t>8</a:t>
            </a:r>
            <a:r>
              <a:rPr lang="en-US" dirty="0" smtClean="0"/>
              <a:t>. Faculty deposit will look very different </a:t>
            </a:r>
            <a:br>
              <a:rPr lang="en-US" dirty="0" smtClean="0"/>
            </a:br>
            <a:r>
              <a:rPr lang="en-US" dirty="0" smtClean="0"/>
              <a:t>at </a:t>
            </a:r>
            <a:r>
              <a:rPr lang="en-US" dirty="0" smtClean="0"/>
              <a:t>non-pilot campuses* in </a:t>
            </a:r>
            <a:r>
              <a:rPr lang="en-US" dirty="0" smtClean="0"/>
              <a:t>September 2015</a:t>
            </a:r>
            <a:endParaRPr lang="en-US" dirty="0"/>
          </a:p>
        </p:txBody>
      </p:sp>
      <p:pic>
        <p:nvPicPr>
          <p:cNvPr id="4" name="Content Placeholder 3" descr="elements_pending.PNG"/>
          <p:cNvPicPr>
            <a:picLocks noGrp="1" noChangeAspect="1"/>
          </p:cNvPicPr>
          <p:nvPr>
            <p:ph idx="1"/>
          </p:nvPr>
        </p:nvPicPr>
        <p:blipFill>
          <a:blip r:embed="rId3" cstate="print"/>
          <a:stretch>
            <a:fillRect/>
          </a:stretch>
        </p:blipFill>
        <p:spPr>
          <a:xfrm>
            <a:off x="1295400" y="1676400"/>
            <a:ext cx="6858000" cy="1228149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3357</TotalTime>
  <Words>766</Words>
  <Application>Microsoft Office PowerPoint</Application>
  <PresentationFormat>On-screen Show (4:3)</PresentationFormat>
  <Paragraphs>79</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Acrobat Document</vt:lpstr>
      <vt:lpstr>        Things to Know about  the UC Open Access Policy</vt:lpstr>
      <vt:lpstr>1. The Policy was adopted by the  Academic Council on behalf of UC faculty</vt:lpstr>
      <vt:lpstr>2. Goal: increased access to the  research and scholarship of UC</vt:lpstr>
      <vt:lpstr>3. You do not need to change  your publishing practices</vt:lpstr>
      <vt:lpstr>4. It costs no money to  comply with the policy</vt:lpstr>
      <vt:lpstr>5. We’ve got resources to help  faculty make informed decisions</vt:lpstr>
      <vt:lpstr>6. There are two phases of the Policy implementation across UC</vt:lpstr>
      <vt:lpstr>7. Faculty deposit is now required at  non-pilot campuses* (as of Nov. 1, 2014)</vt:lpstr>
      <vt:lpstr>8. Faculty deposit will look very different  at non-pilot campuses* in September 2015</vt:lpstr>
      <vt:lpstr>9. Deposited articles will be displayed in eScholarship, UC’s IR</vt:lpstr>
      <vt:lpstr>10. The Office of Scholarly  Communication site is your friend</vt:lpstr>
    </vt:vector>
  </TitlesOfParts>
  <Company>UCOP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Things to Know about the UC Open Access Policy</dc:title>
  <dc:creator>Catherine Mitchell</dc:creator>
  <cp:lastModifiedBy>University of California</cp:lastModifiedBy>
  <cp:revision>20</cp:revision>
  <dcterms:created xsi:type="dcterms:W3CDTF">2014-10-22T03:24:27Z</dcterms:created>
  <dcterms:modified xsi:type="dcterms:W3CDTF">2015-01-06T22:42:33Z</dcterms:modified>
</cp:coreProperties>
</file>